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</p:sldIdLst>
  <p:sldSz cx="9144000" cy="5143500" type="screen16x9"/>
  <p:notesSz cx="6858000" cy="9144000"/>
  <p:embeddedFontLst>
    <p:embeddedFont>
      <p:font typeface="Average" panose="020B0604020202020204" charset="0"/>
      <p:regular r:id="rId24"/>
    </p:embeddedFont>
    <p:embeddedFont>
      <p:font typeface="Open Sans SemiBold" panose="020B0706030804020204" pitchFamily="34" charset="0"/>
      <p:regular r:id="rId25"/>
      <p:bold r:id="rId26"/>
      <p:italic r:id="rId27"/>
      <p:boldItalic r:id="rId28"/>
    </p:embeddedFont>
    <p:embeddedFont>
      <p:font typeface="Oswald" panose="00000500000000000000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3192" y="15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97044534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97044534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a5a52486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a5a52486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a761724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a761724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a7617248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a7617248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a761724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a761724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a5a52486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a5a52486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a5a52486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a5a52486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97044534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97044534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5a52486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a5a52486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a40f221e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a40f221e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9704453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9704453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a5a52486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a5a52486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97044534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97044534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a7617248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a7617248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a5a5248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a5a5248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a7617248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a7617248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a5a5248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a5a5248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97044534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97044534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a5a5248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a5a5248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0" y="843350"/>
            <a:ext cx="8520600" cy="17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3280" dirty="0">
                <a:latin typeface="Open Sans SemiBold"/>
                <a:ea typeface="Open Sans SemiBold"/>
                <a:cs typeface="Open Sans SemiBold"/>
                <a:sym typeface="Open Sans SemiBold"/>
              </a:rPr>
              <a:t>Modular Design and Coordination</a:t>
            </a:r>
            <a:br>
              <a:rPr lang="nl" sz="328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nl" sz="3280" dirty="0">
                <a:latin typeface="Open Sans SemiBold"/>
                <a:ea typeface="Open Sans SemiBold"/>
                <a:cs typeface="Open Sans SemiBold"/>
                <a:sym typeface="Open Sans SemiBold"/>
              </a:rPr>
              <a:t> of Computer-Controlled Characters </a:t>
            </a:r>
            <a:br>
              <a:rPr lang="nl" sz="328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nl" sz="3280" dirty="0">
                <a:latin typeface="Open Sans SemiBold"/>
                <a:ea typeface="Open Sans SemiBold"/>
                <a:cs typeface="Open Sans SemiBold"/>
                <a:sym typeface="Open Sans SemiBold"/>
              </a:rPr>
              <a:t>in Games</a:t>
            </a:r>
            <a:endParaRPr sz="328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3622825"/>
            <a:ext cx="85206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 dirty="0">
                <a:latin typeface="Calibri" panose="020F0502020204030204" pitchFamily="34" charset="0"/>
                <a:cs typeface="Calibri" panose="020F0502020204030204" pitchFamily="34" charset="0"/>
              </a:rPr>
              <a:t>Khemin Van Gestelen</a:t>
            </a: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dirty="0">
                <a:latin typeface="Calibri" panose="020F0502020204030204" pitchFamily="34" charset="0"/>
                <a:cs typeface="Calibri" panose="020F0502020204030204" pitchFamily="34" charset="0"/>
              </a:rPr>
              <a:t>June 26th, 2025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 dirty="0">
                <a:latin typeface="Calibri" panose="020F0502020204030204" pitchFamily="34" charset="0"/>
                <a:cs typeface="Calibri" panose="020F0502020204030204" pitchFamily="34" charset="0"/>
              </a:rPr>
              <a:t>Promotor: Prof. Hans Vangheluwe – Co-promotor: Prof. Clark Verbrugge – Advisor: Joeri Exelmans</a:t>
            </a:r>
            <a:endParaRPr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295400" y="3185425"/>
            <a:ext cx="6356381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 dirty="0">
                <a:solidFill>
                  <a:schemeClr val="accent3"/>
                </a:solidFill>
                <a:latin typeface="Calibri" panose="020F0502020204030204" pitchFamily="34" charset="0"/>
                <a:ea typeface="Average"/>
                <a:cs typeface="Calibri" panose="020F0502020204030204" pitchFamily="34" charset="0"/>
                <a:sym typeface="Average"/>
              </a:rPr>
              <a:t>Thesis Defense – Computer Science Department, University of Antwerp</a:t>
            </a:r>
            <a:endParaRPr sz="1500" dirty="0">
              <a:solidFill>
                <a:schemeClr val="accent3"/>
              </a:solidFill>
              <a:latin typeface="Calibri" panose="020F0502020204030204" pitchFamily="34" charset="0"/>
              <a:ea typeface="Average"/>
              <a:cs typeface="Calibri" panose="020F0502020204030204" pitchFamily="34" charset="0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Semantic analysis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Limited documentation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Testing statechart </a:t>
            </a:r>
            <a:r>
              <a:rPr lang="nl" sz="800"/>
              <a:t>[4]</a:t>
            </a:r>
            <a:endParaRPr sz="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Orthogonal regions testing different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Additional small tests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311700" y="4661450"/>
            <a:ext cx="8520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[4] J. Exelmans, S. Van Mierlo, and H. Vangheluwe, “A statecharts interpreter and compiler with semantic variability,” MODELS ’22: Proceedings of the 25th International Conference on Model Driven Engineering Languages and Systems: Companion Proceedings, pp. 722–727, 2022.</a:t>
            </a:r>
            <a:endParaRPr sz="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 title="BigStepMaximality-orig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50" y="947525"/>
            <a:ext cx="1374125" cy="32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 title="InputEventLifeline-origina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750" y="1186462"/>
            <a:ext cx="1505500" cy="26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 title="InternalEventLifeline-origin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925" y="1362194"/>
            <a:ext cx="5571674" cy="241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title="MemoryProtoco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175" y="787150"/>
            <a:ext cx="3263301" cy="3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 title="Priorit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775" y="1062175"/>
            <a:ext cx="2932875" cy="30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 title="ComboStepMaximality-orig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0" y="787425"/>
            <a:ext cx="8728199" cy="35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Alterations</a:t>
            </a:r>
            <a:endParaRPr/>
          </a:p>
        </p:txBody>
      </p:sp>
      <p:pic>
        <p:nvPicPr>
          <p:cNvPr id="151" name="Google Shape;151;p26" title="BigStepMaximal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378" y="1098963"/>
            <a:ext cx="1530450" cy="35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 title="InputEventLifeL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311" y="1098975"/>
            <a:ext cx="1799788" cy="35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Semantic results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127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Transition semantics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Event lifetime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Combo-Step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7" title="image_2025-06-23_095702862.png"/>
          <p:cNvPicPr preferRelativeResize="0"/>
          <p:nvPr/>
        </p:nvPicPr>
        <p:blipFill rotWithShape="1">
          <a:blip r:embed="rId3">
            <a:alphaModFix/>
          </a:blip>
          <a:srcRect r="72725"/>
          <a:stretch/>
        </p:blipFill>
        <p:spPr>
          <a:xfrm>
            <a:off x="5689166" y="0"/>
            <a:ext cx="19205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Coordination and Communication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Distributed Intelligence </a:t>
            </a:r>
            <a:r>
              <a:rPr lang="nl" sz="800"/>
              <a:t>[5]</a:t>
            </a:r>
            <a:endParaRPr sz="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Formation Control </a:t>
            </a:r>
            <a:r>
              <a:rPr lang="nl" sz="800"/>
              <a:t>[6]</a:t>
            </a:r>
            <a:endParaRPr sz="800"/>
          </a:p>
        </p:txBody>
      </p:sp>
      <p:pic>
        <p:nvPicPr>
          <p:cNvPr id="166" name="Google Shape;166;p28" title="interaction_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550" y="1017724"/>
            <a:ext cx="2378750" cy="18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title="FormationTechniqu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399" y="3309700"/>
            <a:ext cx="5282899" cy="1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311700" y="4656475"/>
            <a:ext cx="852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[5] L. E. Parker, “Distributed intelligence: Overview of the field and its application in multi-robot systems,” Association for the Advancement of Artificial Intelligence, 2007.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[6] T. Balch and R. C. Arkin, “Behavior-based formation control for multirobot teams,” IEEE Transactions on Robotics and Automation, vol. 14, no. 6, pp. 926–939, 1998.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8597450" y="2809475"/>
            <a:ext cx="3279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[5]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8597450" y="4343275"/>
            <a:ext cx="3279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[6]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Practical Experiments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2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Interaction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Coordination and communication</a:t>
            </a:r>
            <a:endParaRPr/>
          </a:p>
        </p:txBody>
      </p:sp>
      <p:pic>
        <p:nvPicPr>
          <p:cNvPr id="177" name="Google Shape;177;p29" title="coord_exp_quadra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225" y="1152475"/>
            <a:ext cx="429308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11700" y="2069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Coordination Experiments Demos</a:t>
            </a:r>
            <a:endParaRPr dirty="0"/>
          </a:p>
        </p:txBody>
      </p:sp>
      <p:pic>
        <p:nvPicPr>
          <p:cNvPr id="184" name="Google Shape;184;p30" title="game_screensh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4700" y="1213538"/>
            <a:ext cx="4914600" cy="32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cout-demo">
            <a:hlinkClick r:id="" action="ppaction://media"/>
            <a:extLst>
              <a:ext uri="{FF2B5EF4-FFF2-40B4-BE49-F238E27FC236}">
                <a16:creationId xmlns:a16="http://schemas.microsoft.com/office/drawing/2014/main" id="{371DD391-2F0A-8A92-0EEE-ED5412907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1639" y="779669"/>
            <a:ext cx="7300722" cy="4106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eader-demo">
            <a:hlinkClick r:id="" action="ppaction://media"/>
            <a:extLst>
              <a:ext uri="{FF2B5EF4-FFF2-40B4-BE49-F238E27FC236}">
                <a16:creationId xmlns:a16="http://schemas.microsoft.com/office/drawing/2014/main" id="{9EE528AF-9C42-66A3-88AE-084B31739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219" y="341560"/>
            <a:ext cx="7929562" cy="446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4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Motivation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192425" y="1223325"/>
            <a:ext cx="499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dirty="0">
                <a:latin typeface="Calibri" panose="020F0502020204030204" pitchFamily="34" charset="0"/>
                <a:cs typeface="Calibri" panose="020F0502020204030204" pitchFamily="34" charset="0"/>
              </a:rPr>
              <a:t>The need for believable NPCs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dirty="0">
                <a:latin typeface="Calibri" panose="020F0502020204030204" pitchFamily="34" charset="0"/>
                <a:cs typeface="Calibri" panose="020F0502020204030204" pitchFamily="34" charset="0"/>
              </a:rPr>
              <a:t>Popular game genres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dirty="0">
                <a:latin typeface="Calibri" panose="020F0502020204030204" pitchFamily="34" charset="0"/>
                <a:cs typeface="Calibri" panose="020F0502020204030204" pitchFamily="34" charset="0"/>
              </a:rPr>
              <a:t>Team-based game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dirty="0">
                <a:latin typeface="Calibri" panose="020F0502020204030204" pitchFamily="34" charset="0"/>
                <a:cs typeface="Calibri" panose="020F0502020204030204" pitchFamily="34" charset="0"/>
              </a:rPr>
              <a:t>Autonomy and Coordination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8" name="Google Shape;68;p14" title="GameGenres.PNG"/>
          <p:cNvPicPr preferRelativeResize="0"/>
          <p:nvPr/>
        </p:nvPicPr>
        <p:blipFill rotWithShape="1">
          <a:blip r:embed="rId3">
            <a:alphaModFix/>
          </a:blip>
          <a:srcRect l="7575" r="9361"/>
          <a:stretch/>
        </p:blipFill>
        <p:spPr>
          <a:xfrm>
            <a:off x="5348650" y="1017725"/>
            <a:ext cx="3483651" cy="24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11700" y="4731025"/>
            <a:ext cx="8520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 dirty="0">
                <a:solidFill>
                  <a:schemeClr val="accent3"/>
                </a:solidFill>
                <a:latin typeface="Calibri" panose="020F0502020204030204" pitchFamily="34" charset="0"/>
                <a:ea typeface="Average"/>
                <a:cs typeface="Calibri" panose="020F0502020204030204" pitchFamily="34" charset="0"/>
                <a:sym typeface="Average"/>
              </a:rPr>
              <a:t>[1] A. A. Qaffas, “An operational study of video games’ genres,” International Journal of Interactive Mobile Technologies (iJIM), vol. 14, no. 15, pp. 175–194, 2020.</a:t>
            </a:r>
            <a:endParaRPr sz="800" dirty="0">
              <a:solidFill>
                <a:schemeClr val="accent3"/>
              </a:solidFill>
              <a:latin typeface="Calibri" panose="020F0502020204030204" pitchFamily="34" charset="0"/>
              <a:ea typeface="Average"/>
              <a:cs typeface="Calibri" panose="020F0502020204030204" pitchFamily="34" charset="0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8623575" y="3429450"/>
            <a:ext cx="3279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[1]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Conclusion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Modular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Communicating objects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behavior modelled with Statecharts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Non-player characters in a game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Contributions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Semantic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Exploration of modular design in the Godot engine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Future Work</a:t>
            </a: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Evaluation – parameterization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playability (include human player)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Coordination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communication, formations, tactics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Coordination problems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friendly fire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Godot engine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Nodes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Scenes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SceneTree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Behavior through code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GDScript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5" title="GodotCodingExamp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25" y="1017725"/>
            <a:ext cx="4881499" cy="39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6" title="GodotEnviron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5689"/>
            <a:ext cx="9144003" cy="411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Modular Design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1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Understandability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Reusability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Godot’s modularity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Appropriate formalism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Inspiration for approach</a:t>
            </a:r>
            <a:endParaRPr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l" sz="1200"/>
              <a:t>Model-based design of computer-controlled game character behavior </a:t>
            </a:r>
            <a:r>
              <a:rPr lang="nl" sz="800"/>
              <a:t>[2]</a:t>
            </a:r>
            <a:endParaRPr sz="80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nl" sz="1200"/>
              <a:t>Reusable components for artificial intelligence in computer games </a:t>
            </a:r>
            <a:r>
              <a:rPr lang="nl" sz="800"/>
              <a:t>[3]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7" title="LayersOfAbstra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700" y="1167600"/>
            <a:ext cx="3023675" cy="28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8106850" y="3902150"/>
            <a:ext cx="3279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[2]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4636600"/>
            <a:ext cx="85206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[2] J. Kienzle, A. Denault, and H. Vangheluwe, “Model-based design of computer-controlled game character behavior,” MoDELS 2007, LNCS 4735, pp. 650––665, 2007.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[3] C. Dragert, J. Kienzle, and C. Verbrugge, “Reusable components for artificial intelligence in computer games,” GAS, pp. 35–41, 2012.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CE535CF9-6C37-F436-9E6A-FA7D4BD0F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46" y="311079"/>
            <a:ext cx="7353708" cy="45213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Statecharts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8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Finite State Machines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Hierarchy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Concurrency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Timed behavior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History</a:t>
            </a:r>
            <a:endParaRPr/>
          </a:p>
        </p:txBody>
      </p:sp>
      <p:pic>
        <p:nvPicPr>
          <p:cNvPr id="105" name="Google Shape;105;p19" title="StatechartOv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00" y="1152475"/>
            <a:ext cx="4150075" cy="3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Statecharts in Godot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7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Godot Statechart Extension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developed by Godot community developer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0" title="lightswitch_examp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775" y="1207600"/>
            <a:ext cx="1768525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 title="lightswitch_example_god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350" y="2527550"/>
            <a:ext cx="3845425" cy="20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1985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Bouncing Ball Demo</a:t>
            </a:r>
            <a:endParaRPr dirty="0"/>
          </a:p>
        </p:txBody>
      </p:sp>
      <p:pic>
        <p:nvPicPr>
          <p:cNvPr id="120" name="Google Shape;120;p21" title="BouncingBallGameS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800" y="1417762"/>
            <a:ext cx="5108402" cy="288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bouncing-ball-demo">
            <a:hlinkClick r:id="" action="ppaction://media"/>
            <a:extLst>
              <a:ext uri="{FF2B5EF4-FFF2-40B4-BE49-F238E27FC236}">
                <a16:creationId xmlns:a16="http://schemas.microsoft.com/office/drawing/2014/main" id="{B2947306-C7E8-37F8-71A2-87E4D70AD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3833" y="771289"/>
            <a:ext cx="7236334" cy="4070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475</Words>
  <Application>Microsoft Office PowerPoint</Application>
  <PresentationFormat>On-screen Show (16:9)</PresentationFormat>
  <Paragraphs>83</Paragraphs>
  <Slides>21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Open Sans SemiBold</vt:lpstr>
      <vt:lpstr>Average</vt:lpstr>
      <vt:lpstr>Calibri</vt:lpstr>
      <vt:lpstr>Oswald</vt:lpstr>
      <vt:lpstr>Arial</vt:lpstr>
      <vt:lpstr>Slate</vt:lpstr>
      <vt:lpstr>Modular Design and Coordination  of Computer-Controlled Characters  in Games</vt:lpstr>
      <vt:lpstr>Motivation</vt:lpstr>
      <vt:lpstr>The Godot engine</vt:lpstr>
      <vt:lpstr>PowerPoint Presentation</vt:lpstr>
      <vt:lpstr>Modular Design</vt:lpstr>
      <vt:lpstr>PowerPoint Presentation</vt:lpstr>
      <vt:lpstr>Statecharts</vt:lpstr>
      <vt:lpstr>Statecharts in Godot</vt:lpstr>
      <vt:lpstr>Bouncing Ball Demo</vt:lpstr>
      <vt:lpstr>Semantic analysis</vt:lpstr>
      <vt:lpstr>PowerPoint Presentation</vt:lpstr>
      <vt:lpstr>PowerPoint Presentation</vt:lpstr>
      <vt:lpstr>PowerPoint Presentation</vt:lpstr>
      <vt:lpstr>Alterations</vt:lpstr>
      <vt:lpstr>Semantic results</vt:lpstr>
      <vt:lpstr>Coordination and Communication</vt:lpstr>
      <vt:lpstr>Practical Experiments</vt:lpstr>
      <vt:lpstr>Coordination Experiments Demos</vt:lpstr>
      <vt:lpstr>PowerPoint Presentation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Khemin Van Gestelen</cp:lastModifiedBy>
  <cp:revision>7</cp:revision>
  <dcterms:modified xsi:type="dcterms:W3CDTF">2025-06-27T08:54:43Z</dcterms:modified>
</cp:coreProperties>
</file>